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Old Standard TT"/>
      <p:regular r:id="rId27"/>
      <p:bold r:id="rId28"/>
      <p: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7870748-E9D8-4F7B-9CDD-980BBC7899C9}">
  <a:tblStyle styleId="{17870748-E9D8-4F7B-9CDD-980BBC7899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OldStandardTT-bold.fntdata"/><Relationship Id="rId27" Type="http://schemas.openxmlformats.org/officeDocument/2006/relationships/font" Target="fonts/OldStandardT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ldStandardT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aa458d43b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aa458d43b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aa458d43b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aa458d43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aa458d43b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aa458d43b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aa458d43b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aa458d43b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aa458d43b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aa458d43b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aa458d43b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aa458d43b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aa458d43b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aa458d43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aa458d43b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aa458d43b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aa458d43b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aa458d43b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aa458d43b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aa458d43b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aa458d43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aa458d43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aa458d43b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aa458d43b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aa458d43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aa458d43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aa458d43b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aa458d43b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aa458d43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aa458d43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aa458d43b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aa458d43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aa458d43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aa458d43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aa458d43b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aa458d43b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aa458d43b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aa458d43b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3.png"/><Relationship Id="rId5" Type="http://schemas.openxmlformats.org/officeDocument/2006/relationships/image" Target="../media/image24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7165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Status Change Analysis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4065797"/>
            <a:ext cx="8118600" cy="5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-Pavan Naik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225" y="1797175"/>
            <a:ext cx="5546600" cy="18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Deep Analysis of Rides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Rides Data Exploration</a:t>
            </a:r>
            <a:endParaRPr/>
          </a:p>
        </p:txBody>
      </p:sp>
      <p:sp>
        <p:nvSpPr>
          <p:cNvPr id="140" name="Google Shape;140;p23"/>
          <p:cNvSpPr txBox="1"/>
          <p:nvPr/>
        </p:nvSpPr>
        <p:spPr>
          <a:xfrm>
            <a:off x="311700" y="1058225"/>
            <a:ext cx="4079100" cy="3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-"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Event Type: Pick Up and Drop Off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-"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Ride ID: Unique RideIDs for each Event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-"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Convert RIDEID from float to int 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-"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Performed a join on RIDEID to generate Trip Duration for </a:t>
            </a: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each</a:t>
            </a: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ride.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-"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TimeStamp : Stripped into Date, Day of Week, Hour of Day, Trip Duration in mins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ld Standard TT"/>
              <a:buChar char="-"/>
            </a:pPr>
            <a:r>
              <a:rPr b="1" lang="en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Exploratory Data Analysis in Python and GeoSpatial Analysis in Tableau</a:t>
            </a:r>
            <a:endParaRPr b="1"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800" y="2940237"/>
            <a:ext cx="4486101" cy="170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0625" y="253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</a:t>
            </a:r>
            <a:r>
              <a:rPr lang="en"/>
              <a:t>Rides</a:t>
            </a:r>
            <a:r>
              <a:rPr lang="en"/>
              <a:t> vs Vehicle Type</a:t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75" y="2051675"/>
            <a:ext cx="8908327" cy="30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275" y="638550"/>
            <a:ext cx="6681275" cy="255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 Duration and Day of the Week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25" y="1152200"/>
            <a:ext cx="5472248" cy="39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Rides vs Trip Duration</a:t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5175"/>
            <a:ext cx="6656000" cy="37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6400" y="1238500"/>
            <a:ext cx="4231124" cy="19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of Overall Rides by Days and Hour of Day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6075"/>
            <a:ext cx="8839196" cy="3318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 Duration vs Vehicle Type</a:t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575" y="1541800"/>
            <a:ext cx="4789725" cy="25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/>
        </p:nvSpPr>
        <p:spPr>
          <a:xfrm>
            <a:off x="311700" y="1058225"/>
            <a:ext cx="3730800" cy="3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-"/>
            </a:pPr>
            <a:r>
              <a:rPr b="1"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Trip duration of Scooters are less compared to that of Cosmos</a:t>
            </a:r>
            <a:endParaRPr b="1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-"/>
            </a:pPr>
            <a:r>
              <a:rPr b="1" lang="en">
                <a:latin typeface="Old Standard TT"/>
                <a:ea typeface="Old Standard TT"/>
                <a:cs typeface="Old Standard TT"/>
                <a:sym typeface="Old Standard TT"/>
              </a:rPr>
              <a:t>Trip Durations are in the range of </a:t>
            </a:r>
            <a:r>
              <a:rPr b="1" lang="en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5 to 30 mins for Scooters</a:t>
            </a:r>
            <a:r>
              <a:rPr b="1" lang="en">
                <a:latin typeface="Old Standard TT"/>
                <a:ea typeface="Old Standard TT"/>
                <a:cs typeface="Old Standard TT"/>
                <a:sym typeface="Old Standard TT"/>
              </a:rPr>
              <a:t> and </a:t>
            </a:r>
            <a:r>
              <a:rPr b="1" lang="en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20 - 40 mins for Cosmos</a:t>
            </a:r>
            <a:endParaRPr b="1"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</a:t>
            </a:r>
            <a:r>
              <a:rPr lang="en"/>
              <a:t> Type &amp; Frequency of Rides 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058225"/>
            <a:ext cx="6503634" cy="3780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1" name="Google Shape;181;p29"/>
          <p:cNvGraphicFramePr/>
          <p:nvPr/>
        </p:nvGraphicFramePr>
        <p:xfrm>
          <a:off x="7617225" y="263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{17870748-E9D8-4F7B-9CDD-980BBC7899C9}</a:tableStyleId>
              </a:tblPr>
              <a:tblGrid>
                <a:gridCol w="526850"/>
                <a:gridCol w="688225"/>
              </a:tblGrid>
              <a:tr h="25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2"/>
                          </a:solidFill>
                        </a:rPr>
                        <a:t>0</a:t>
                      </a:r>
                      <a:endParaRPr b="1" sz="7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Monday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2"/>
                          </a:solidFill>
                        </a:rPr>
                        <a:t>1</a:t>
                      </a:r>
                      <a:endParaRPr b="1" sz="7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Tuesday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2"/>
                          </a:solidFill>
                        </a:rPr>
                        <a:t>2</a:t>
                      </a:r>
                      <a:endParaRPr b="1" sz="7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Wednesday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2"/>
                          </a:solidFill>
                        </a:rPr>
                        <a:t>3</a:t>
                      </a:r>
                      <a:endParaRPr b="1" sz="7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Thursday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2"/>
                          </a:solidFill>
                        </a:rPr>
                        <a:t>4</a:t>
                      </a:r>
                      <a:endParaRPr b="1" sz="7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Friday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2"/>
                          </a:solidFill>
                        </a:rPr>
                        <a:t>5</a:t>
                      </a:r>
                      <a:endParaRPr b="1" sz="7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Saturday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chemeClr val="lt2"/>
                          </a:solidFill>
                        </a:rPr>
                        <a:t>6</a:t>
                      </a:r>
                      <a:endParaRPr b="1" sz="7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Sunday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GeoSpatial Analysis - Ride Pick Up</a:t>
            </a: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675" y="964950"/>
            <a:ext cx="6259323" cy="402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25" y="3065575"/>
            <a:ext cx="2918051" cy="192177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/>
          <p:nvPr/>
        </p:nvSpPr>
        <p:spPr>
          <a:xfrm>
            <a:off x="120800" y="964950"/>
            <a:ext cx="2763900" cy="20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30308</a:t>
            </a:r>
            <a:r>
              <a:rPr b="1"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and </a:t>
            </a:r>
            <a:r>
              <a:rPr b="1" lang="en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30313</a:t>
            </a:r>
            <a:r>
              <a:rPr b="1"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b="1"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zip codes</a:t>
            </a:r>
            <a:r>
              <a:rPr b="1"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have the highest density in ride population.</a:t>
            </a:r>
            <a:endParaRPr b="1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There are very few rides starting from </a:t>
            </a:r>
            <a:r>
              <a:rPr b="1" lang="en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30310, 30312 and 30314</a:t>
            </a:r>
            <a:r>
              <a:rPr b="1"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where the population density is </a:t>
            </a:r>
            <a:r>
              <a:rPr b="1"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comparatively</a:t>
            </a:r>
            <a:r>
              <a:rPr b="1"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high. </a:t>
            </a:r>
            <a:endParaRPr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GeoSpatial Analysis - Ride Drop Off</a:t>
            </a:r>
            <a:endParaRPr/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25" y="1005175"/>
            <a:ext cx="6066427" cy="39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/>
        </p:nvSpPr>
        <p:spPr>
          <a:xfrm>
            <a:off x="5349125" y="3563225"/>
            <a:ext cx="36549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Drop-o</a:t>
            </a:r>
            <a:r>
              <a:rPr b="1"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ffs</a:t>
            </a:r>
            <a:r>
              <a:rPr b="1"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b="1"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after</a:t>
            </a:r>
            <a:r>
              <a:rPr b="1"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a non-ride event is more in zip code 30308, and </a:t>
            </a:r>
            <a:r>
              <a:rPr b="1" lang="en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30313</a:t>
            </a:r>
            <a:r>
              <a:rPr b="1"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compared to </a:t>
            </a:r>
            <a:r>
              <a:rPr b="1" lang="en">
                <a:solidFill>
                  <a:schemeClr val="l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30310, 30312, 30314 </a:t>
            </a:r>
            <a:r>
              <a:rPr b="1"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where the population is </a:t>
            </a:r>
            <a:r>
              <a:rPr b="1"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comparably</a:t>
            </a:r>
            <a:r>
              <a:rPr b="1"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denser. </a:t>
            </a:r>
            <a:endParaRPr>
              <a:solidFill>
                <a:schemeClr val="l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4075" y="889650"/>
            <a:ext cx="2699949" cy="247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Approach &amp; Tools Used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Insights from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Analysis of Riders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Summary Stats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3335325" y="735550"/>
            <a:ext cx="7445999" cy="425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4734050" y="1058225"/>
            <a:ext cx="42603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Adding</a:t>
            </a:r>
            <a:r>
              <a:rPr lang="en"/>
              <a:t> an </a:t>
            </a:r>
            <a:r>
              <a:rPr b="1" lang="en">
                <a:solidFill>
                  <a:schemeClr val="lt2"/>
                </a:solidFill>
              </a:rPr>
              <a:t>EVENTID</a:t>
            </a:r>
            <a:r>
              <a:rPr lang="en">
                <a:solidFill>
                  <a:schemeClr val="lt2"/>
                </a:solidFill>
              </a:rPr>
              <a:t> field would be beneficial, specifically for the</a:t>
            </a:r>
            <a:r>
              <a:rPr lang="en"/>
              <a:t> Non-ride events i.e., it can give us a </a:t>
            </a:r>
            <a:r>
              <a:rPr lang="en"/>
              <a:t>chronological</a:t>
            </a:r>
            <a:r>
              <a:rPr lang="en"/>
              <a:t> order of the events.</a:t>
            </a: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387024" y="2524700"/>
            <a:ext cx="3658675" cy="24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79250" y="1058225"/>
            <a:ext cx="4260300" cy="3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of the </a:t>
            </a:r>
            <a:r>
              <a:rPr lang="en"/>
              <a:t>maintenance</a:t>
            </a:r>
            <a:r>
              <a:rPr lang="en"/>
              <a:t> work is done on the weekends - Could look at BatteryPct of vehicles beforehand and do the </a:t>
            </a:r>
            <a:r>
              <a:rPr lang="en"/>
              <a:t>maintenance before weekends.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making sure to drop off the vehicle at full battery health.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drop off vehicles at some nearby zip codes with high demand and high population.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2011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the Data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750025"/>
            <a:ext cx="3421500" cy="24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comprises of: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chemeClr val="lt2"/>
                </a:solidFill>
              </a:rPr>
              <a:t>50951</a:t>
            </a:r>
            <a:r>
              <a:rPr lang="en"/>
              <a:t> rows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chemeClr val="lt2"/>
                </a:solidFill>
              </a:rPr>
              <a:t>9</a:t>
            </a:r>
            <a:r>
              <a:rPr lang="en"/>
              <a:t> columns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chemeClr val="lt2"/>
                </a:solidFill>
              </a:rPr>
              <a:t>47446</a:t>
            </a:r>
            <a:r>
              <a:rPr lang="en"/>
              <a:t> Scooters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chemeClr val="lt2"/>
                </a:solidFill>
              </a:rPr>
              <a:t>3505</a:t>
            </a:r>
            <a:r>
              <a:rPr lang="en"/>
              <a:t> Cosmos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625" y="201100"/>
            <a:ext cx="3139424" cy="2710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" name="Google Shape;76;p15"/>
          <p:cNvGraphicFramePr/>
          <p:nvPr/>
        </p:nvGraphicFramePr>
        <p:xfrm>
          <a:off x="3419475" y="12587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{17870748-E9D8-4F7B-9CDD-980BBC7899C9}</a:tableStyleId>
              </a:tblPr>
              <a:tblGrid>
                <a:gridCol w="1488625"/>
              </a:tblGrid>
              <a:tr h="51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VEHICLENUMBER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LONG, LAT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RIDEID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BATTERYPCT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TIMESTAMP (UTC)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AREAID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EVENT_TYPE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1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</a:rPr>
                        <a:t>VEHICLE_TYPE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587" y="3125350"/>
            <a:ext cx="3000452" cy="17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01100" y="1283900"/>
            <a:ext cx="3999900" cy="15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Event Type : Rides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Data </a:t>
            </a:r>
            <a:r>
              <a:rPr b="1" lang="en">
                <a:solidFill>
                  <a:schemeClr val="lt2"/>
                </a:solidFill>
              </a:rPr>
              <a:t>comprising RIDEID</a:t>
            </a:r>
            <a:r>
              <a:rPr b="1" lang="en"/>
              <a:t>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Event Type : Pick Up &amp; Drop Off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Vehicle Type: Scooter/ Cosmo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Null Values with </a:t>
            </a:r>
            <a:r>
              <a:rPr lang="en">
                <a:solidFill>
                  <a:schemeClr val="lt2"/>
                </a:solidFill>
              </a:rPr>
              <a:t>40839 rows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3" name="Google Shape;83;p16"/>
          <p:cNvSpPr txBox="1"/>
          <p:nvPr>
            <p:ph idx="2" type="body"/>
          </p:nvPr>
        </p:nvSpPr>
        <p:spPr>
          <a:xfrm>
            <a:off x="4800550" y="1209650"/>
            <a:ext cx="3999900" cy="21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Event Type : Non - Rides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Data Table </a:t>
            </a:r>
            <a:r>
              <a:rPr b="1" lang="en">
                <a:solidFill>
                  <a:schemeClr val="lt2"/>
                </a:solidFill>
              </a:rPr>
              <a:t>without RIDEID</a:t>
            </a:r>
            <a:r>
              <a:rPr b="1" lang="en">
                <a:solidFill>
                  <a:schemeClr val="lt2"/>
                </a:solidFill>
              </a:rPr>
              <a:t> </a:t>
            </a:r>
            <a:endParaRPr b="1"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Event Type : Low Battery, Maintenance, Rebalance, Swap Battery, Service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Vehicle Type: Scooter/ Cosmo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lt2"/>
                </a:solidFill>
              </a:rPr>
              <a:t>3 LAT &amp; LONG</a:t>
            </a:r>
            <a:r>
              <a:rPr lang="en"/>
              <a:t> missing with </a:t>
            </a:r>
            <a:r>
              <a:rPr lang="en">
                <a:solidFill>
                  <a:schemeClr val="lt2"/>
                </a:solidFill>
              </a:rPr>
              <a:t>10112 rows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chemeClr val="lt2"/>
                </a:solidFill>
              </a:rPr>
              <a:t>191</a:t>
            </a:r>
            <a:r>
              <a:rPr lang="en">
                <a:solidFill>
                  <a:srgbClr val="000000"/>
                </a:solidFill>
              </a:rPr>
              <a:t> Duplicate rows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01100" y="435500"/>
            <a:ext cx="8299800" cy="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TIMESTAMP (UTC) - Atlanta timezone 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dataset has been disseminated into 2 tables based on RIDEIDs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84200" y="121425"/>
            <a:ext cx="3815700" cy="15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200" y="2571762"/>
            <a:ext cx="1668322" cy="11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1138" y="1560500"/>
            <a:ext cx="4494450" cy="1011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4075" y="2812909"/>
            <a:ext cx="3815700" cy="2697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6350" y="3683975"/>
            <a:ext cx="1103850" cy="12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Insights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248075" y="95050"/>
            <a:ext cx="8520600" cy="3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Rides - Insights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496" y="608438"/>
            <a:ext cx="6631004" cy="1044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25" y="2355550"/>
            <a:ext cx="1839625" cy="19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6538" y="1991225"/>
            <a:ext cx="6587024" cy="267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2758025" y="1567675"/>
            <a:ext cx="350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ld Standard TT"/>
                <a:ea typeface="Old Standard TT"/>
                <a:cs typeface="Old Standard TT"/>
                <a:sym typeface="Old Standard TT"/>
              </a:rPr>
              <a:t>Percentage</a:t>
            </a:r>
            <a:r>
              <a:rPr b="1" lang="en" sz="1000">
                <a:latin typeface="Old Standard TT"/>
                <a:ea typeface="Old Standard TT"/>
                <a:cs typeface="Old Standard TT"/>
                <a:sym typeface="Old Standard TT"/>
              </a:rPr>
              <a:t> breakdown of maintenance through the week</a:t>
            </a:r>
            <a:endParaRPr b="1"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3969700" y="4663875"/>
            <a:ext cx="350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ld Standard TT"/>
                <a:ea typeface="Old Standard TT"/>
                <a:cs typeface="Old Standard TT"/>
                <a:sym typeface="Old Standard TT"/>
              </a:rPr>
              <a:t>Breakdown</a:t>
            </a:r>
            <a:r>
              <a:rPr b="1" lang="en" sz="1000">
                <a:latin typeface="Old Standard TT"/>
                <a:ea typeface="Old Standard TT"/>
                <a:cs typeface="Old Standard TT"/>
                <a:sym typeface="Old Standard TT"/>
              </a:rPr>
              <a:t> of all vehicle statuses through the week</a:t>
            </a:r>
            <a:endParaRPr b="1"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248075" y="4229725"/>
            <a:ext cx="208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ld Standard TT"/>
                <a:ea typeface="Old Standard TT"/>
                <a:cs typeface="Old Standard TT"/>
                <a:sym typeface="Old Standard TT"/>
              </a:rPr>
              <a:t>Percentage breakdown of low battery vehicles through the week</a:t>
            </a:r>
            <a:endParaRPr b="1"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 Percentage 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25"/>
            <a:ext cx="6027613" cy="37804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6478675" y="156125"/>
            <a:ext cx="229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ld Standard TT"/>
                <a:ea typeface="Old Standard TT"/>
                <a:cs typeface="Old Standard TT"/>
                <a:sym typeface="Old Standard TT"/>
              </a:rPr>
              <a:t>Drop Off with less than 20% battery</a:t>
            </a:r>
            <a:endParaRPr b="1"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6542100" y="2503800"/>
            <a:ext cx="229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ld Standard TT"/>
                <a:ea typeface="Old Standard TT"/>
                <a:cs typeface="Old Standard TT"/>
                <a:sym typeface="Old Standard TT"/>
              </a:rPr>
              <a:t>Drop Off with 100% battery</a:t>
            </a:r>
            <a:endParaRPr b="1"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9488" y="494825"/>
            <a:ext cx="2728574" cy="16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9500" y="3001600"/>
            <a:ext cx="2858149" cy="1778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84450"/>
            <a:ext cx="85206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Non-Ride Events </a:t>
            </a:r>
            <a:r>
              <a:rPr lang="en"/>
              <a:t>Vs Day &amp; Hour of Day</a:t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2070450" y="4732150"/>
            <a:ext cx="229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ld Standard TT"/>
                <a:ea typeface="Old Standard TT"/>
                <a:cs typeface="Old Standard TT"/>
                <a:sym typeface="Old Standard TT"/>
              </a:rPr>
              <a:t>Pick Up vs Date of Month</a:t>
            </a:r>
            <a:endParaRPr b="1"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7055296" y="0"/>
            <a:ext cx="159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ld Standard TT"/>
                <a:ea typeface="Old Standard TT"/>
                <a:cs typeface="Old Standard TT"/>
                <a:sym typeface="Old Standard TT"/>
              </a:rPr>
              <a:t>Pick Up vs Hour of Day</a:t>
            </a:r>
            <a:endParaRPr b="1"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7" name="Google Shape;127;p21"/>
          <p:cNvSpPr txBox="1"/>
          <p:nvPr>
            <p:ph idx="4294967295" type="body"/>
          </p:nvPr>
        </p:nvSpPr>
        <p:spPr>
          <a:xfrm>
            <a:off x="311700" y="891500"/>
            <a:ext cx="5807700" cy="15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Event Type : Non-Ride PickUp </a:t>
            </a:r>
            <a:endParaRPr b="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Frequency of pickup events are higher towards the end of the month </a:t>
            </a:r>
            <a:r>
              <a:rPr b="1" lang="en">
                <a:solidFill>
                  <a:schemeClr val="lt2"/>
                </a:solidFill>
              </a:rPr>
              <a:t>08/27 - 08/31</a:t>
            </a:r>
            <a:endParaRPr b="1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Rebalance pickups are higher between </a:t>
            </a:r>
            <a:r>
              <a:rPr b="1" lang="en"/>
              <a:t> </a:t>
            </a:r>
            <a:r>
              <a:rPr b="1" lang="en">
                <a:solidFill>
                  <a:schemeClr val="lt2"/>
                </a:solidFill>
              </a:rPr>
              <a:t>5 a.m. - 11 a.m. and 5 p.m - 11 p.m</a:t>
            </a:r>
            <a:endParaRPr b="1">
              <a:solidFill>
                <a:schemeClr val="lt2"/>
              </a:solidFill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4700" y="338700"/>
            <a:ext cx="2461375" cy="47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79" y="2402500"/>
            <a:ext cx="6002921" cy="232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